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8"/>
  </p:notesMasterIdLst>
  <p:handoutMasterIdLst>
    <p:handoutMasterId r:id="rId29"/>
  </p:handoutMasterIdLst>
  <p:sldIdLst>
    <p:sldId id="261" r:id="rId2"/>
    <p:sldId id="267" r:id="rId3"/>
    <p:sldId id="268" r:id="rId4"/>
    <p:sldId id="270" r:id="rId5"/>
    <p:sldId id="277" r:id="rId6"/>
    <p:sldId id="272" r:id="rId7"/>
    <p:sldId id="297" r:id="rId8"/>
    <p:sldId id="299" r:id="rId9"/>
    <p:sldId id="298" r:id="rId10"/>
    <p:sldId id="300" r:id="rId11"/>
    <p:sldId id="295" r:id="rId12"/>
    <p:sldId id="283" r:id="rId13"/>
    <p:sldId id="282" r:id="rId14"/>
    <p:sldId id="296" r:id="rId15"/>
    <p:sldId id="285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76" r:id="rId25"/>
    <p:sldId id="278" r:id="rId26"/>
    <p:sldId id="301" r:id="rId2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Genev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Genev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Genev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Genev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C80"/>
    <a:srgbClr val="F5A233"/>
    <a:srgbClr val="213D82"/>
    <a:srgbClr val="006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9598" autoAdjust="0"/>
  </p:normalViewPr>
  <p:slideViewPr>
    <p:cSldViewPr snapToGrid="0">
      <p:cViewPr varScale="1">
        <p:scale>
          <a:sx n="89" d="100"/>
          <a:sy n="89" d="100"/>
        </p:scale>
        <p:origin x="1296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-179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Geneva" pitchFamily="124" charset="-128"/>
                <a:cs typeface="Arial" pitchFamily="34" charset="0"/>
              </a:defRPr>
            </a:lvl1pPr>
          </a:lstStyle>
          <a:p>
            <a:pPr>
              <a:defRPr/>
            </a:pPr>
            <a:fld id="{8B72BB89-19C5-4D40-BF7F-64751442267D}" type="datetimeFigureOut">
              <a:rPr lang="en-US"/>
              <a:pPr>
                <a:defRPr/>
              </a:pPr>
              <a:t>4/30/2015</a:t>
            </a:fld>
            <a:endParaRPr lang="en-US"/>
          </a:p>
        </p:txBody>
      </p:sp>
      <p:sp>
        <p:nvSpPr>
          <p:cNvPr id="134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Geneva" pitchFamily="124" charset="-128"/>
                <a:cs typeface="Arial" pitchFamily="34" charset="0"/>
              </a:defRPr>
            </a:lvl1pPr>
          </a:lstStyle>
          <a:p>
            <a:pPr>
              <a:defRPr/>
            </a:pPr>
            <a:fld id="{A638E354-7CC2-45B6-8C0E-C8FB824A4C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44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Geneva" pitchFamily="124" charset="-128"/>
                <a:cs typeface="Arial" pitchFamily="34" charset="0"/>
              </a:defRPr>
            </a:lvl1pPr>
          </a:lstStyle>
          <a:p>
            <a:pPr>
              <a:defRPr/>
            </a:pPr>
            <a:fld id="{39A08090-5606-4211-B342-65720AC5C11A}" type="datetimeFigureOut">
              <a:rPr lang="en-US"/>
              <a:pPr>
                <a:defRPr/>
              </a:pPr>
              <a:t>4/30/2015</a:t>
            </a:fld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Haga clic para modificar el estilo de texto del patrón</a:t>
            </a:r>
          </a:p>
          <a:p>
            <a:pPr lvl="1"/>
            <a:r>
              <a:rPr lang="en-US" noProof="0" smtClean="0"/>
              <a:t>Segundo nivel</a:t>
            </a:r>
          </a:p>
          <a:p>
            <a:pPr lvl="2"/>
            <a:r>
              <a:rPr lang="en-US" noProof="0" smtClean="0"/>
              <a:t>Tercer nivel</a:t>
            </a:r>
          </a:p>
          <a:p>
            <a:pPr lvl="3"/>
            <a:r>
              <a:rPr lang="en-US" noProof="0" smtClean="0"/>
              <a:t>Cuarto nivel</a:t>
            </a:r>
          </a:p>
          <a:p>
            <a:pPr lvl="4"/>
            <a:r>
              <a:rPr lang="en-US" noProof="0" smtClean="0"/>
              <a:t>Quinto nivel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Geneva" pitchFamily="124" charset="-128"/>
                <a:cs typeface="Arial" pitchFamily="34" charset="0"/>
              </a:defRPr>
            </a:lvl1pPr>
          </a:lstStyle>
          <a:p>
            <a:pPr>
              <a:defRPr/>
            </a:pPr>
            <a:fld id="{07417DE2-126B-48E4-A516-1D63C7AA8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876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Geneva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Portada5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Imagen 7" descr="EBMTanniversary.pct"/>
          <p:cNvSpPr>
            <a:spLocks noChangeAspect="1"/>
          </p:cNvSpPr>
          <p:nvPr userDrawn="1"/>
        </p:nvSpPr>
        <p:spPr bwMode="auto">
          <a:xfrm>
            <a:off x="4264025" y="1223963"/>
            <a:ext cx="425450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>
              <a:latin typeface="Arial" pitchFamily="34" charset="0"/>
              <a:ea typeface="Geneva" pitchFamily="124" charset="-128"/>
              <a:cs typeface="+mn-cs"/>
            </a:endParaRPr>
          </a:p>
        </p:txBody>
      </p:sp>
      <p:pic>
        <p:nvPicPr>
          <p:cNvPr id="7" name="Imagen 6" descr="NewLogo_EBMT_RGB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626225" y="749300"/>
            <a:ext cx="20955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 userDrawn="1"/>
        </p:nvSpPr>
        <p:spPr bwMode="auto">
          <a:xfrm>
            <a:off x="0" y="6570663"/>
            <a:ext cx="9144000" cy="28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r" eaLnBrk="1" hangingPunct="1">
              <a:spcBef>
                <a:spcPct val="20000"/>
              </a:spcBef>
              <a:defRPr/>
            </a:pPr>
            <a:endParaRPr lang="fr-FR" sz="1500" b="1" smtClean="0">
              <a:solidFill>
                <a:schemeClr val="bg1"/>
              </a:solidFill>
              <a:latin typeface="Calibri" charset="0"/>
            </a:endParaRPr>
          </a:p>
          <a:p>
            <a:pPr algn="r" eaLnBrk="1" hangingPunct="1">
              <a:spcBef>
                <a:spcPct val="20000"/>
              </a:spcBef>
              <a:defRPr/>
            </a:pPr>
            <a:endParaRPr lang="fr-FR" sz="3500" smtClean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9" name="ZoneTexte 12"/>
          <p:cNvSpPr txBox="1">
            <a:spLocks noChangeArrowheads="1"/>
          </p:cNvSpPr>
          <p:nvPr userDrawn="1"/>
        </p:nvSpPr>
        <p:spPr bwMode="auto">
          <a:xfrm>
            <a:off x="7218363" y="6575425"/>
            <a:ext cx="1574800" cy="288925"/>
          </a:xfrm>
          <a:prstGeom prst="rect">
            <a:avLst/>
          </a:prstGeom>
          <a:noFill/>
          <a:ln>
            <a:noFill/>
          </a:ln>
          <a:extLst/>
        </p:spPr>
        <p:txBody>
          <a:bodyPr lIns="90000" tIns="46800" rIns="90000" bIns="4680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r" eaLnBrk="1" hangingPunct="1">
              <a:defRPr/>
            </a:pPr>
            <a:r>
              <a:rPr lang="fr-FR" sz="1400" b="1" dirty="0" smtClean="0">
                <a:solidFill>
                  <a:srgbClr val="213D82"/>
                </a:solidFill>
              </a:rPr>
              <a:t>www.ebmt.org</a:t>
            </a:r>
          </a:p>
        </p:txBody>
      </p:sp>
      <p:sp>
        <p:nvSpPr>
          <p:cNvPr id="10" name="Rectángulo 9"/>
          <p:cNvSpPr>
            <a:spLocks noChangeArrowheads="1"/>
          </p:cNvSpPr>
          <p:nvPr userDrawn="1"/>
        </p:nvSpPr>
        <p:spPr bwMode="auto">
          <a:xfrm>
            <a:off x="495300" y="6567488"/>
            <a:ext cx="14430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400" b="1" dirty="0">
                <a:solidFill>
                  <a:srgbClr val="213D82"/>
                </a:solidFill>
                <a:latin typeface="Arial" pitchFamily="34" charset="0"/>
                <a:ea typeface="Geneva" pitchFamily="124" charset="-128"/>
                <a:cs typeface="+mn-cs"/>
              </a:rPr>
              <a:t>#EBMT15</a:t>
            </a:r>
          </a:p>
        </p:txBody>
      </p:sp>
      <p:sp>
        <p:nvSpPr>
          <p:cNvPr id="23" name="Marcador de texto 22"/>
          <p:cNvSpPr>
            <a:spLocks noGrp="1"/>
          </p:cNvSpPr>
          <p:nvPr>
            <p:ph type="body" sz="quarter" idx="10"/>
          </p:nvPr>
        </p:nvSpPr>
        <p:spPr>
          <a:xfrm>
            <a:off x="498362" y="2717528"/>
            <a:ext cx="8235950" cy="17463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13C80"/>
                </a:solidFill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28" name="Marcador de texto 27"/>
          <p:cNvSpPr>
            <a:spLocks noGrp="1"/>
          </p:cNvSpPr>
          <p:nvPr>
            <p:ph type="body" sz="quarter" idx="11"/>
          </p:nvPr>
        </p:nvSpPr>
        <p:spPr>
          <a:xfrm>
            <a:off x="500742" y="4594568"/>
            <a:ext cx="8272463" cy="1251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213C80"/>
                </a:solidFill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31" name="Marcador de texto 30"/>
          <p:cNvSpPr>
            <a:spLocks noGrp="1"/>
          </p:cNvSpPr>
          <p:nvPr>
            <p:ph type="body" sz="quarter" idx="12"/>
          </p:nvPr>
        </p:nvSpPr>
        <p:spPr>
          <a:xfrm>
            <a:off x="499609" y="5967334"/>
            <a:ext cx="8281987" cy="446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 baseline="0">
                <a:solidFill>
                  <a:srgbClr val="F5A233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 descr="Portada5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6" descr="NewLogo_EBMT_RGB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626225" y="749300"/>
            <a:ext cx="20955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 userDrawn="1"/>
        </p:nvSpPr>
        <p:spPr bwMode="auto">
          <a:xfrm>
            <a:off x="0" y="6570663"/>
            <a:ext cx="9144000" cy="287337"/>
          </a:xfrm>
          <a:prstGeom prst="rect">
            <a:avLst/>
          </a:prstGeom>
          <a:solidFill>
            <a:srgbClr val="213D82"/>
          </a:solidFill>
          <a:ln>
            <a:noFill/>
          </a:ln>
          <a:extLst/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r" eaLnBrk="1" hangingPunct="1">
              <a:spcBef>
                <a:spcPct val="20000"/>
              </a:spcBef>
              <a:defRPr/>
            </a:pPr>
            <a:endParaRPr lang="fr-FR" sz="1500" b="1" smtClean="0">
              <a:solidFill>
                <a:schemeClr val="bg1"/>
              </a:solidFill>
              <a:latin typeface="Calibri" charset="0"/>
            </a:endParaRPr>
          </a:p>
          <a:p>
            <a:pPr algn="r" eaLnBrk="1" hangingPunct="1">
              <a:spcBef>
                <a:spcPct val="20000"/>
              </a:spcBef>
              <a:defRPr/>
            </a:pPr>
            <a:endParaRPr lang="fr-FR" sz="3500" smtClean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8" name="Espace réservé du numéro de diapositive 11"/>
          <p:cNvSpPr txBox="1">
            <a:spLocks/>
          </p:cNvSpPr>
          <p:nvPr userDrawn="1"/>
        </p:nvSpPr>
        <p:spPr>
          <a:xfrm>
            <a:off x="8345488" y="6570663"/>
            <a:ext cx="590550" cy="287337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DBE986C9-EE2F-4CFA-ABAE-40939FB4B103}" type="slidenum">
              <a:rPr lang="en-GB" sz="1000">
                <a:solidFill>
                  <a:schemeClr val="bg1"/>
                </a:solidFill>
                <a:latin typeface="Arial" pitchFamily="34" charset="0"/>
                <a:ea typeface="Geneva" pitchFamily="124" charset="-128"/>
                <a:cs typeface="Arial" pitchFamily="34" charset="0"/>
              </a:rPr>
              <a:pPr algn="r">
                <a:defRPr/>
              </a:pPr>
              <a:t>‹#›</a:t>
            </a:fld>
            <a:endParaRPr lang="en-GB" sz="1000" dirty="0">
              <a:solidFill>
                <a:schemeClr val="bg1"/>
              </a:solidFill>
              <a:latin typeface="Arial" pitchFamily="34" charset="0"/>
              <a:ea typeface="Geneva" pitchFamily="124" charset="-128"/>
              <a:cs typeface="Arial" pitchFamily="34" charset="0"/>
            </a:endParaRPr>
          </a:p>
        </p:txBody>
      </p:sp>
      <p:sp>
        <p:nvSpPr>
          <p:cNvPr id="7" name="Marcador de texto 22"/>
          <p:cNvSpPr>
            <a:spLocks noGrp="1"/>
          </p:cNvSpPr>
          <p:nvPr>
            <p:ph type="body" sz="quarter" idx="10"/>
          </p:nvPr>
        </p:nvSpPr>
        <p:spPr>
          <a:xfrm>
            <a:off x="498362" y="3415515"/>
            <a:ext cx="8235950" cy="15829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0">
                <a:solidFill>
                  <a:srgbClr val="213D82"/>
                </a:solidFill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13" name="Marcador de texto 30"/>
          <p:cNvSpPr>
            <a:spLocks noGrp="1"/>
          </p:cNvSpPr>
          <p:nvPr>
            <p:ph type="body" sz="quarter" idx="13"/>
          </p:nvPr>
        </p:nvSpPr>
        <p:spPr>
          <a:xfrm>
            <a:off x="471098" y="6570000"/>
            <a:ext cx="7937096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Portada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n 5" descr="NewLogo_EBMT_RGB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025" y="85725"/>
            <a:ext cx="15224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 userDrawn="1"/>
        </p:nvSpPr>
        <p:spPr bwMode="auto">
          <a:xfrm>
            <a:off x="0" y="6570663"/>
            <a:ext cx="9144000" cy="287337"/>
          </a:xfrm>
          <a:prstGeom prst="rect">
            <a:avLst/>
          </a:prstGeom>
          <a:solidFill>
            <a:srgbClr val="213D82"/>
          </a:solidFill>
          <a:ln>
            <a:noFill/>
          </a:ln>
          <a:extLst/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r" eaLnBrk="1" hangingPunct="1">
              <a:spcBef>
                <a:spcPct val="20000"/>
              </a:spcBef>
              <a:defRPr/>
            </a:pPr>
            <a:endParaRPr lang="fr-FR" sz="1500" b="1" smtClean="0">
              <a:solidFill>
                <a:schemeClr val="bg1"/>
              </a:solidFill>
              <a:latin typeface="Calibri" charset="0"/>
            </a:endParaRPr>
          </a:p>
          <a:p>
            <a:pPr algn="r" eaLnBrk="1" hangingPunct="1">
              <a:spcBef>
                <a:spcPct val="20000"/>
              </a:spcBef>
              <a:defRPr/>
            </a:pPr>
            <a:endParaRPr lang="fr-FR" sz="3500" smtClean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8" name="Espace réservé du numéro de diapositive 11"/>
          <p:cNvSpPr txBox="1">
            <a:spLocks/>
          </p:cNvSpPr>
          <p:nvPr userDrawn="1"/>
        </p:nvSpPr>
        <p:spPr>
          <a:xfrm>
            <a:off x="8345488" y="6570663"/>
            <a:ext cx="590550" cy="287337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E59FB4C7-0BDF-47A9-B733-88CFC3CAA59F}" type="slidenum">
              <a:rPr lang="en-GB" sz="1000">
                <a:solidFill>
                  <a:schemeClr val="bg1"/>
                </a:solidFill>
                <a:latin typeface="Arial" pitchFamily="34" charset="0"/>
                <a:ea typeface="Geneva" pitchFamily="124" charset="-128"/>
                <a:cs typeface="Arial" pitchFamily="34" charset="0"/>
              </a:rPr>
              <a:pPr algn="r">
                <a:defRPr/>
              </a:pPr>
              <a:t>‹#›</a:t>
            </a:fld>
            <a:endParaRPr lang="en-GB" sz="1000" dirty="0">
              <a:solidFill>
                <a:schemeClr val="bg1"/>
              </a:solidFill>
              <a:latin typeface="Arial" pitchFamily="34" charset="0"/>
              <a:ea typeface="Geneva" pitchFamily="124" charset="-128"/>
              <a:cs typeface="Arial" pitchFamily="34" charset="0"/>
            </a:endParaRP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217714" y="1081315"/>
            <a:ext cx="8743725" cy="5340124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000"/>
            </a:lvl1pPr>
            <a:lvl2pPr>
              <a:buSzPct val="60000"/>
              <a:defRPr sz="1800"/>
            </a:lvl2pPr>
            <a:lvl3pPr marL="1143000" indent="-228600">
              <a:buFont typeface="Courier New" pitchFamily="49" charset="0"/>
              <a:buChar char="o"/>
              <a:defRPr sz="1600"/>
            </a:lvl3pPr>
            <a:lvl4pPr>
              <a:defRPr sz="1000"/>
            </a:lvl4pPr>
            <a:lvl5pPr>
              <a:defRPr sz="1000"/>
            </a:lvl5pPr>
            <a:lvl6pPr>
              <a:defRPr sz="1000">
                <a:latin typeface="Arial" pitchFamily="34" charset="0"/>
                <a:cs typeface="Arial" pitchFamily="34" charset="0"/>
              </a:defRPr>
            </a:lvl6pPr>
          </a:lstStyle>
          <a:p>
            <a:pPr lvl="0"/>
            <a:endParaRPr lang="fr-FR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2"/>
          </p:nvPr>
        </p:nvSpPr>
        <p:spPr>
          <a:xfrm>
            <a:off x="1714336" y="85953"/>
            <a:ext cx="7221702" cy="88049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200" b="0">
                <a:solidFill>
                  <a:srgbClr val="213D82"/>
                </a:solidFill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15" name="Marcador de texto 30"/>
          <p:cNvSpPr>
            <a:spLocks noGrp="1"/>
          </p:cNvSpPr>
          <p:nvPr>
            <p:ph type="body" sz="quarter" idx="13"/>
          </p:nvPr>
        </p:nvSpPr>
        <p:spPr>
          <a:xfrm>
            <a:off x="471098" y="6570000"/>
            <a:ext cx="7937096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w/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 descr="Portada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 userDrawn="1"/>
        </p:nvSpPr>
        <p:spPr bwMode="auto">
          <a:xfrm>
            <a:off x="0" y="6570663"/>
            <a:ext cx="9144000" cy="287337"/>
          </a:xfrm>
          <a:prstGeom prst="rect">
            <a:avLst/>
          </a:prstGeom>
          <a:solidFill>
            <a:srgbClr val="213D82"/>
          </a:solidFill>
          <a:ln>
            <a:noFill/>
          </a:ln>
          <a:extLst/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r" eaLnBrk="1" hangingPunct="1">
              <a:spcBef>
                <a:spcPct val="20000"/>
              </a:spcBef>
              <a:defRPr/>
            </a:pPr>
            <a:endParaRPr lang="fr-FR" sz="1500" b="1" smtClean="0">
              <a:solidFill>
                <a:schemeClr val="bg1"/>
              </a:solidFill>
              <a:latin typeface="Calibri" charset="0"/>
            </a:endParaRPr>
          </a:p>
          <a:p>
            <a:pPr algn="r" eaLnBrk="1" hangingPunct="1">
              <a:spcBef>
                <a:spcPct val="20000"/>
              </a:spcBef>
              <a:defRPr/>
            </a:pPr>
            <a:endParaRPr lang="fr-FR" sz="3500" smtClean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7" name="Espace réservé du numéro de diapositive 11"/>
          <p:cNvSpPr txBox="1">
            <a:spLocks/>
          </p:cNvSpPr>
          <p:nvPr userDrawn="1"/>
        </p:nvSpPr>
        <p:spPr>
          <a:xfrm>
            <a:off x="8345488" y="6570663"/>
            <a:ext cx="590550" cy="287337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205D0DA6-69B6-499C-BD05-B3EFC5627F3D}" type="slidenum">
              <a:rPr lang="en-GB" sz="1000">
                <a:solidFill>
                  <a:schemeClr val="bg1"/>
                </a:solidFill>
                <a:latin typeface="Arial" pitchFamily="34" charset="0"/>
                <a:ea typeface="Geneva" pitchFamily="124" charset="-128"/>
                <a:cs typeface="Arial" pitchFamily="34" charset="0"/>
              </a:rPr>
              <a:pPr algn="r">
                <a:defRPr/>
              </a:pPr>
              <a:t>‹#›</a:t>
            </a:fld>
            <a:endParaRPr lang="en-GB" sz="1000" dirty="0">
              <a:solidFill>
                <a:schemeClr val="bg1"/>
              </a:solidFill>
              <a:latin typeface="Arial" pitchFamily="34" charset="0"/>
              <a:ea typeface="Geneva" pitchFamily="124" charset="-128"/>
              <a:cs typeface="Arial" pitchFamily="34" charset="0"/>
            </a:endParaRPr>
          </a:p>
        </p:txBody>
      </p:sp>
      <p:pic>
        <p:nvPicPr>
          <p:cNvPr id="8" name="Imagen 5" descr="NewLogo_EBMT_RGB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025" y="85725"/>
            <a:ext cx="15224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Marcador de texto 30"/>
          <p:cNvSpPr>
            <a:spLocks noGrp="1"/>
          </p:cNvSpPr>
          <p:nvPr>
            <p:ph type="body" sz="quarter" idx="13"/>
          </p:nvPr>
        </p:nvSpPr>
        <p:spPr>
          <a:xfrm>
            <a:off x="471098" y="6570000"/>
            <a:ext cx="7937096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17" name="Marcador de texto 8"/>
          <p:cNvSpPr>
            <a:spLocks noGrp="1"/>
          </p:cNvSpPr>
          <p:nvPr>
            <p:ph type="body" sz="quarter" idx="12"/>
          </p:nvPr>
        </p:nvSpPr>
        <p:spPr>
          <a:xfrm>
            <a:off x="1714336" y="85953"/>
            <a:ext cx="7221702" cy="88049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200" b="0">
                <a:solidFill>
                  <a:srgbClr val="213D82"/>
                </a:solidFill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217714" y="1081315"/>
            <a:ext cx="8743725" cy="5340124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000"/>
            </a:lvl1pPr>
            <a:lvl2pPr>
              <a:buSzPct val="60000"/>
              <a:defRPr sz="1800"/>
            </a:lvl2pPr>
            <a:lvl3pPr marL="1143000" indent="-228600">
              <a:buFont typeface="Courier New" pitchFamily="49" charset="0"/>
              <a:buChar char="o"/>
              <a:defRPr sz="1600"/>
            </a:lvl3pPr>
            <a:lvl4pPr>
              <a:defRPr sz="1000"/>
            </a:lvl4pPr>
            <a:lvl5pPr>
              <a:defRPr sz="1000"/>
            </a:lvl5pPr>
            <a:lvl6pPr>
              <a:defRPr sz="1000">
                <a:latin typeface="Arial" pitchFamily="34" charset="0"/>
                <a:cs typeface="Arial" pitchFamily="34" charset="0"/>
              </a:defRPr>
            </a:lvl6pPr>
          </a:lstStyle>
          <a:p>
            <a:pPr lvl="0"/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 descr="Portada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 userDrawn="1"/>
        </p:nvSpPr>
        <p:spPr bwMode="auto">
          <a:xfrm>
            <a:off x="0" y="6570663"/>
            <a:ext cx="9144000" cy="287337"/>
          </a:xfrm>
          <a:prstGeom prst="rect">
            <a:avLst/>
          </a:prstGeom>
          <a:solidFill>
            <a:srgbClr val="213D82"/>
          </a:solidFill>
          <a:ln>
            <a:noFill/>
          </a:ln>
          <a:extLst/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r" eaLnBrk="1" hangingPunct="1">
              <a:spcBef>
                <a:spcPct val="20000"/>
              </a:spcBef>
              <a:defRPr/>
            </a:pPr>
            <a:endParaRPr lang="fr-FR" sz="1500" b="1" smtClean="0">
              <a:solidFill>
                <a:schemeClr val="bg1"/>
              </a:solidFill>
              <a:latin typeface="Calibri" charset="0"/>
            </a:endParaRPr>
          </a:p>
          <a:p>
            <a:pPr algn="r" eaLnBrk="1" hangingPunct="1">
              <a:spcBef>
                <a:spcPct val="20000"/>
              </a:spcBef>
              <a:defRPr/>
            </a:pPr>
            <a:endParaRPr lang="fr-FR" sz="3500" smtClean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5" name="Espace réservé du numéro de diapositive 11"/>
          <p:cNvSpPr txBox="1">
            <a:spLocks/>
          </p:cNvSpPr>
          <p:nvPr userDrawn="1"/>
        </p:nvSpPr>
        <p:spPr>
          <a:xfrm>
            <a:off x="8345488" y="6570663"/>
            <a:ext cx="590550" cy="287337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B04F2B51-AD34-4019-8517-41D82E57CF4E}" type="slidenum">
              <a:rPr lang="en-GB" sz="1000">
                <a:solidFill>
                  <a:schemeClr val="bg1"/>
                </a:solidFill>
                <a:latin typeface="Arial" pitchFamily="34" charset="0"/>
                <a:ea typeface="Geneva" pitchFamily="124" charset="-128"/>
                <a:cs typeface="Arial" pitchFamily="34" charset="0"/>
              </a:rPr>
              <a:pPr algn="r">
                <a:defRPr/>
              </a:pPr>
              <a:t>‹#›</a:t>
            </a:fld>
            <a:endParaRPr lang="en-GB" sz="1000" dirty="0">
              <a:solidFill>
                <a:schemeClr val="bg1"/>
              </a:solidFill>
              <a:latin typeface="Arial" pitchFamily="34" charset="0"/>
              <a:ea typeface="Geneva" pitchFamily="124" charset="-128"/>
              <a:cs typeface="Arial" pitchFamily="34" charset="0"/>
            </a:endParaRPr>
          </a:p>
        </p:txBody>
      </p:sp>
      <p:sp>
        <p:nvSpPr>
          <p:cNvPr id="9" name="Marcador de texto 30"/>
          <p:cNvSpPr>
            <a:spLocks noGrp="1"/>
          </p:cNvSpPr>
          <p:nvPr>
            <p:ph type="body" sz="quarter" idx="13"/>
          </p:nvPr>
        </p:nvSpPr>
        <p:spPr>
          <a:xfrm>
            <a:off x="471098" y="6570000"/>
            <a:ext cx="7937096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(w/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ortada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kern="1200">
          <a:solidFill>
            <a:srgbClr val="0060AD"/>
          </a:solidFill>
          <a:latin typeface="Arial" charset="0"/>
          <a:ea typeface="+mj-ea"/>
          <a:cs typeface="Geneva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060AD"/>
          </a:solidFill>
          <a:latin typeface="Arial" charset="0"/>
          <a:ea typeface="Geneva" charset="0"/>
          <a:cs typeface="Genev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060AD"/>
          </a:solidFill>
          <a:latin typeface="Arial" charset="0"/>
          <a:ea typeface="Geneva" charset="0"/>
          <a:cs typeface="Genev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060AD"/>
          </a:solidFill>
          <a:latin typeface="Arial" charset="0"/>
          <a:ea typeface="Geneva" charset="0"/>
          <a:cs typeface="Genev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060AD"/>
          </a:solidFill>
          <a:latin typeface="Arial" charset="0"/>
          <a:ea typeface="Geneva" charset="0"/>
          <a:cs typeface="Genev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rgbClr val="0060AD"/>
          </a:solidFill>
          <a:latin typeface="Calibri" charset="0"/>
          <a:ea typeface="Genev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rgbClr val="0060AD"/>
          </a:solidFill>
          <a:latin typeface="Calibri" charset="0"/>
          <a:ea typeface="Genev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rgbClr val="0060AD"/>
          </a:solidFill>
          <a:latin typeface="Calibri" charset="0"/>
          <a:ea typeface="Genev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rgbClr val="0060AD"/>
          </a:solidFill>
          <a:latin typeface="Calibri" charset="0"/>
          <a:ea typeface="Genev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Geneva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Genev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Genev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Genev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Genev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Espace réservé du texte 4"/>
          <p:cNvSpPr>
            <a:spLocks noGrp="1"/>
          </p:cNvSpPr>
          <p:nvPr>
            <p:ph type="body" sz="quarter" idx="10"/>
          </p:nvPr>
        </p:nvSpPr>
        <p:spPr bwMode="auto">
          <a:xfrm>
            <a:off x="498475" y="2717800"/>
            <a:ext cx="8235950" cy="17462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/>
              <a:t>Acute leukaemia and post-traumatic </a:t>
            </a:r>
            <a:r>
              <a:rPr lang="en-GB" dirty="0" smtClean="0"/>
              <a:t>development </a:t>
            </a:r>
          </a:p>
          <a:p>
            <a:endParaRPr lang="sk-SK" dirty="0"/>
          </a:p>
          <a:p>
            <a:endParaRPr lang="sk-SK" dirty="0" smtClean="0">
              <a:cs typeface="Geneva"/>
            </a:endParaRPr>
          </a:p>
        </p:txBody>
      </p:sp>
      <p:sp>
        <p:nvSpPr>
          <p:cNvPr id="10242" name="Espace réservé du texte 5"/>
          <p:cNvSpPr>
            <a:spLocks noGrp="1"/>
          </p:cNvSpPr>
          <p:nvPr>
            <p:ph type="body" sz="quarter" idx="11"/>
          </p:nvPr>
        </p:nvSpPr>
        <p:spPr bwMode="auto">
          <a:xfrm>
            <a:off x="500063" y="4594225"/>
            <a:ext cx="8272462" cy="12509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/>
              <a:t>There would be no joy if the Cross did not exist in our lives</a:t>
            </a:r>
            <a:r>
              <a:rPr lang="en-GB" dirty="0" smtClean="0"/>
              <a:t>.</a:t>
            </a:r>
          </a:p>
          <a:p>
            <a:endParaRPr lang="en-GB" dirty="0" smtClean="0">
              <a:cs typeface="Geneva"/>
            </a:endParaRPr>
          </a:p>
          <a:p>
            <a:endParaRPr lang="en-GB" dirty="0">
              <a:cs typeface="Geneva"/>
            </a:endParaRPr>
          </a:p>
          <a:p>
            <a:r>
              <a:rPr lang="en-GB" dirty="0" smtClean="0">
                <a:cs typeface="Geneva"/>
              </a:rPr>
              <a:t>Patient experience</a:t>
            </a:r>
          </a:p>
          <a:p>
            <a:r>
              <a:rPr lang="en-US" dirty="0" err="1">
                <a:cs typeface="Arial" charset="0"/>
              </a:rPr>
              <a:t>Juraj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Sedlacek</a:t>
            </a:r>
            <a:r>
              <a:rPr lang="en-US" dirty="0">
                <a:cs typeface="Arial" charset="0"/>
              </a:rPr>
              <a:t>, Slovakia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Espace réservé du texte 6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233577"/>
            <a:ext cx="8743950" cy="5187861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GB" dirty="0" smtClean="0"/>
              <a:t>Transplant </a:t>
            </a:r>
            <a:r>
              <a:rPr lang="en-GB" dirty="0"/>
              <a:t>Sterile Unit </a:t>
            </a:r>
            <a:endParaRPr lang="en-GB" dirty="0" smtClean="0"/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endParaRPr lang="sk-SK" dirty="0"/>
          </a:p>
          <a:p>
            <a:pPr>
              <a:buFont typeface="Arial" charset="0"/>
              <a:buChar char="•"/>
            </a:pPr>
            <a:r>
              <a:rPr lang="en-GB" dirty="0" smtClean="0"/>
              <a:t>Pain</a:t>
            </a:r>
            <a:r>
              <a:rPr lang="en-GB" dirty="0"/>
              <a:t>, Being Alone and Loneliness, Members of a Health Care Team you </a:t>
            </a:r>
            <a:r>
              <a:rPr lang="en-GB" dirty="0" smtClean="0"/>
              <a:t>Have </a:t>
            </a:r>
            <a:r>
              <a:rPr lang="en-GB" dirty="0"/>
              <a:t>Good Relations with </a:t>
            </a:r>
            <a:endParaRPr lang="en-GB" dirty="0" smtClean="0"/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Point </a:t>
            </a:r>
            <a:r>
              <a:rPr lang="en-GB" dirty="0"/>
              <a:t>of View of a Health Care Team </a:t>
            </a:r>
            <a:r>
              <a:rPr lang="en-GB" dirty="0" smtClean="0"/>
              <a:t>Member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 </a:t>
            </a:r>
            <a:r>
              <a:rPr lang="en-GB" dirty="0"/>
              <a:t>Post-traumatic </a:t>
            </a:r>
            <a:r>
              <a:rPr lang="en-GB" dirty="0" smtClean="0"/>
              <a:t>Development, www.ebmt.sk</a:t>
            </a:r>
            <a:endParaRPr lang="sk-SK" dirty="0"/>
          </a:p>
          <a:p>
            <a:pPr>
              <a:buFont typeface="Arial" charset="0"/>
              <a:buChar char="•"/>
            </a:pPr>
            <a:endParaRPr lang="sk-SK" dirty="0" smtClean="0">
              <a:cs typeface="Geneva"/>
            </a:endParaRPr>
          </a:p>
        </p:txBody>
      </p:sp>
      <p:sp>
        <p:nvSpPr>
          <p:cNvPr id="11266" name="Espace réservé du texte 7"/>
          <p:cNvSpPr>
            <a:spLocks noGrp="1"/>
          </p:cNvSpPr>
          <p:nvPr>
            <p:ph type="body" sz="quarter" idx="12"/>
          </p:nvPr>
        </p:nvSpPr>
        <p:spPr bwMode="auto">
          <a:xfrm>
            <a:off x="1714500" y="85725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/>
              <a:t>Acute leukaemia and post-traumatic </a:t>
            </a:r>
            <a:r>
              <a:rPr lang="en-GB" dirty="0" smtClean="0"/>
              <a:t>development</a:t>
            </a:r>
            <a:r>
              <a:rPr lang="en-US" dirty="0" smtClean="0"/>
              <a:t>	</a:t>
            </a:r>
            <a:endParaRPr lang="sk-SK" dirty="0"/>
          </a:p>
        </p:txBody>
      </p:sp>
      <p:sp>
        <p:nvSpPr>
          <p:cNvPr id="11267" name="Espace réservé du texte 8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1714500" y="85725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/>
              <a:t>Transplant Sterile Unit</a:t>
            </a:r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81088"/>
            <a:ext cx="8743950" cy="5340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Slovakia in </a:t>
            </a:r>
            <a:r>
              <a:rPr lang="en-GB" dirty="0" smtClean="0"/>
              <a:t>2003</a:t>
            </a:r>
          </a:p>
          <a:p>
            <a:pPr>
              <a:buFont typeface="Arial" charset="0"/>
              <a:buChar char="•"/>
            </a:pPr>
            <a:r>
              <a:rPr lang="en-GB" dirty="0"/>
              <a:t>P</a:t>
            </a:r>
            <a:r>
              <a:rPr lang="en-GB" dirty="0" smtClean="0"/>
              <a:t>reparation: </a:t>
            </a:r>
            <a:r>
              <a:rPr lang="en-GB" dirty="0" err="1" smtClean="0"/>
              <a:t>Mileran</a:t>
            </a:r>
            <a:r>
              <a:rPr lang="en-GB" dirty="0"/>
              <a:t>, </a:t>
            </a:r>
            <a:r>
              <a:rPr lang="en-GB" dirty="0" err="1"/>
              <a:t>Busulfan</a:t>
            </a:r>
            <a:r>
              <a:rPr lang="en-GB" dirty="0"/>
              <a:t>, </a:t>
            </a:r>
            <a:r>
              <a:rPr lang="en-GB" dirty="0" smtClean="0"/>
              <a:t>Cyclophosphamide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Transplantation </a:t>
            </a:r>
            <a:r>
              <a:rPr lang="en-GB" dirty="0"/>
              <a:t>of peripheral stem cells from my </a:t>
            </a:r>
            <a:r>
              <a:rPr lang="en-GB" dirty="0" smtClean="0"/>
              <a:t>sibling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42 days</a:t>
            </a:r>
          </a:p>
          <a:p>
            <a:pPr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smtClean="0"/>
              <a:t>Impossible </a:t>
            </a:r>
            <a:r>
              <a:rPr lang="en-GB" dirty="0"/>
              <a:t>to describe all the </a:t>
            </a:r>
            <a:r>
              <a:rPr lang="en-GB" dirty="0" smtClean="0"/>
              <a:t>emotions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Uncertain prognoses, Hope</a:t>
            </a: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patients´ days are made by nurses and doctors</a:t>
            </a: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/>
              <a:t>P</a:t>
            </a:r>
            <a:r>
              <a:rPr lang="en-GB" dirty="0" smtClean="0"/>
              <a:t>rofessionalism, Authenticity</a:t>
            </a:r>
          </a:p>
          <a:p>
            <a:pPr>
              <a:buFont typeface="Arial" charset="0"/>
              <a:buChar char="•"/>
            </a:pPr>
            <a:endParaRPr lang="en-GB" dirty="0">
              <a:cs typeface="Geneva"/>
            </a:endParaRPr>
          </a:p>
          <a:p>
            <a:pPr>
              <a:buFont typeface="Arial" charset="0"/>
              <a:buChar char="•"/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values and virtues starts to be </a:t>
            </a:r>
            <a:r>
              <a:rPr lang="en-GB" dirty="0" smtClean="0"/>
              <a:t>changed</a:t>
            </a:r>
          </a:p>
          <a:p>
            <a:pPr>
              <a:buFont typeface="Arial" charset="0"/>
              <a:buChar char="•"/>
            </a:pPr>
            <a:r>
              <a:rPr lang="en-GB" dirty="0"/>
              <a:t>Q</a:t>
            </a:r>
            <a:r>
              <a:rPr lang="en-GB" dirty="0" smtClean="0"/>
              <a:t>uestion</a:t>
            </a:r>
            <a:r>
              <a:rPr lang="en-GB" dirty="0"/>
              <a:t>: „Why</a:t>
            </a:r>
            <a:r>
              <a:rPr lang="en-GB" dirty="0" smtClean="0"/>
              <a:t>? “</a:t>
            </a:r>
            <a:endParaRPr lang="en-GB" dirty="0">
              <a:cs typeface="Geneva"/>
            </a:endParaRPr>
          </a:p>
          <a:p>
            <a:pPr>
              <a:buFont typeface="Arial" charset="0"/>
              <a:buChar char="•"/>
            </a:pPr>
            <a:endParaRPr lang="sk-SK" dirty="0" smtClean="0">
              <a:cs typeface="Gene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1739900" y="111604"/>
            <a:ext cx="7221538" cy="131175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Pain</a:t>
            </a:r>
            <a:r>
              <a:rPr lang="en-GB" dirty="0"/>
              <a:t>, Being Alone and </a:t>
            </a:r>
            <a:r>
              <a:rPr lang="en-GB" dirty="0" smtClean="0"/>
              <a:t>Loneliness</a:t>
            </a:r>
          </a:p>
          <a:p>
            <a:r>
              <a:rPr lang="en-GB" dirty="0"/>
              <a:t>Members of a Health Care Team you Have Good Relations with </a:t>
            </a:r>
          </a:p>
          <a:p>
            <a:endParaRPr lang="en-GB" dirty="0" smtClean="0"/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561381"/>
            <a:ext cx="8743950" cy="486005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Pains create feelings of </a:t>
            </a:r>
            <a:r>
              <a:rPr lang="en-GB" dirty="0" smtClean="0"/>
              <a:t>isolation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GB" dirty="0"/>
              <a:t>Q</a:t>
            </a:r>
            <a:r>
              <a:rPr lang="en-GB" dirty="0" smtClean="0"/>
              <a:t>uestions </a:t>
            </a:r>
            <a:r>
              <a:rPr lang="en-GB" dirty="0"/>
              <a:t>about the sense of their lives</a:t>
            </a: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Member </a:t>
            </a:r>
            <a:r>
              <a:rPr lang="en-GB" dirty="0"/>
              <a:t>of the health care team -</a:t>
            </a:r>
            <a:r>
              <a:rPr lang="en-GB" dirty="0" smtClean="0"/>
              <a:t> </a:t>
            </a:r>
            <a:r>
              <a:rPr lang="en-GB" dirty="0"/>
              <a:t>usual working </a:t>
            </a:r>
            <a:r>
              <a:rPr lang="en-GB" dirty="0" smtClean="0"/>
              <a:t>day</a:t>
            </a:r>
          </a:p>
          <a:p>
            <a:pPr>
              <a:buFont typeface="Arial" charset="0"/>
              <a:buChar char="•"/>
            </a:pPr>
            <a:r>
              <a:rPr lang="en-GB" dirty="0"/>
              <a:t>E</a:t>
            </a:r>
            <a:r>
              <a:rPr lang="en-GB" dirty="0" smtClean="0"/>
              <a:t>mpty atmosphere, loss </a:t>
            </a:r>
            <a:r>
              <a:rPr lang="en-GB" dirty="0"/>
              <a:t>of </a:t>
            </a:r>
            <a:r>
              <a:rPr lang="en-GB" dirty="0" smtClean="0"/>
              <a:t>trust</a:t>
            </a:r>
          </a:p>
          <a:p>
            <a:pPr>
              <a:buFont typeface="Arial" charset="0"/>
              <a:buChar char="•"/>
            </a:pPr>
            <a:r>
              <a:rPr lang="en-GB" dirty="0"/>
              <a:t>A</a:t>
            </a:r>
            <a:r>
              <a:rPr lang="en-GB" dirty="0" smtClean="0"/>
              <a:t>nswers to </a:t>
            </a:r>
            <a:r>
              <a:rPr lang="en-GB" dirty="0"/>
              <a:t>all </a:t>
            </a:r>
            <a:r>
              <a:rPr lang="en-GB" dirty="0" smtClean="0"/>
              <a:t>questions</a:t>
            </a:r>
          </a:p>
          <a:p>
            <a:pPr>
              <a:buFont typeface="Arial" charset="0"/>
              <a:buChar char="•"/>
            </a:pPr>
            <a:endParaRPr lang="en-GB" dirty="0" smtClean="0">
              <a:cs typeface="Geneva"/>
            </a:endParaRP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Individual </a:t>
            </a:r>
            <a:r>
              <a:rPr lang="en-GB" dirty="0"/>
              <a:t>way of coping with the </a:t>
            </a:r>
            <a:r>
              <a:rPr lang="en-GB" dirty="0" smtClean="0"/>
              <a:t>difficulties</a:t>
            </a:r>
          </a:p>
          <a:p>
            <a:pPr>
              <a:buFont typeface="Arial" charset="0"/>
              <a:buChar char="•"/>
            </a:pPr>
            <a:r>
              <a:rPr lang="en-GB" dirty="0"/>
              <a:t>G</a:t>
            </a:r>
            <a:r>
              <a:rPr lang="en-GB" dirty="0" smtClean="0"/>
              <a:t>ood </a:t>
            </a:r>
            <a:r>
              <a:rPr lang="en-GB" dirty="0"/>
              <a:t>chance to re-evaluate my own </a:t>
            </a:r>
            <a:r>
              <a:rPr lang="en-GB" dirty="0" smtClean="0"/>
              <a:t>life</a:t>
            </a:r>
          </a:p>
          <a:p>
            <a:pPr>
              <a:buFont typeface="Arial" charset="0"/>
              <a:buChar char="•"/>
            </a:pPr>
            <a:r>
              <a:rPr lang="en-GB" dirty="0"/>
              <a:t>O</a:t>
            </a:r>
            <a:r>
              <a:rPr lang="en-GB" dirty="0" smtClean="0"/>
              <a:t>ne </a:t>
            </a:r>
            <a:r>
              <a:rPr lang="en-GB" dirty="0"/>
              <a:t>year or two of “silence</a:t>
            </a:r>
            <a:r>
              <a:rPr lang="en-GB" dirty="0" smtClean="0"/>
              <a:t>”</a:t>
            </a:r>
            <a:endParaRPr lang="sk-SK" dirty="0" smtClean="0"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366001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1739900" y="111604"/>
            <a:ext cx="7221538" cy="940819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/>
              <a:t>Point of View of a Health Care Team Member</a:t>
            </a:r>
            <a:endParaRPr lang="sk-SK" dirty="0"/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121434"/>
            <a:ext cx="8743950" cy="530000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After </a:t>
            </a:r>
            <a:r>
              <a:rPr lang="en-GB" dirty="0" smtClean="0"/>
              <a:t>12 year interval, </a:t>
            </a:r>
            <a:r>
              <a:rPr lang="en-GB" dirty="0"/>
              <a:t>as a member of a health care </a:t>
            </a:r>
            <a:r>
              <a:rPr lang="en-GB" dirty="0" smtClean="0"/>
              <a:t>team: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/>
              <a:t>S</a:t>
            </a:r>
            <a:r>
              <a:rPr lang="en-GB" dirty="0" smtClean="0"/>
              <a:t>ympathy </a:t>
            </a:r>
            <a:r>
              <a:rPr lang="en-GB" dirty="0"/>
              <a:t>shown to </a:t>
            </a:r>
            <a:r>
              <a:rPr lang="en-GB" dirty="0" smtClean="0"/>
              <a:t>patients</a:t>
            </a:r>
          </a:p>
          <a:p>
            <a:pPr>
              <a:buFont typeface="Arial" charset="0"/>
              <a:buChar char="•"/>
            </a:pPr>
            <a:r>
              <a:rPr lang="en-GB" dirty="0"/>
              <a:t>B</a:t>
            </a:r>
            <a:r>
              <a:rPr lang="en-GB" dirty="0" smtClean="0"/>
              <a:t>urnt-out syndrome 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Not </a:t>
            </a:r>
            <a:r>
              <a:rPr lang="en-GB" dirty="0"/>
              <a:t>everybody is </a:t>
            </a:r>
            <a:r>
              <a:rPr lang="en-GB" dirty="0" smtClean="0"/>
              <a:t>thankful</a:t>
            </a:r>
          </a:p>
          <a:p>
            <a:pPr>
              <a:buFont typeface="Arial" charset="0"/>
              <a:buChar char="•"/>
            </a:pPr>
            <a:r>
              <a:rPr lang="en-GB" dirty="0" err="1" smtClean="0"/>
              <a:t>Helples</a:t>
            </a:r>
            <a:r>
              <a:rPr lang="en-GB" dirty="0" smtClean="0"/>
              <a:t>, </a:t>
            </a:r>
            <a:r>
              <a:rPr lang="en-GB" dirty="0"/>
              <a:t>faced the </a:t>
            </a:r>
            <a:r>
              <a:rPr lang="en-GB" dirty="0" smtClean="0"/>
              <a:t>death, </a:t>
            </a:r>
            <a:r>
              <a:rPr lang="en-GB" dirty="0"/>
              <a:t>patient´s </a:t>
            </a:r>
            <a:r>
              <a:rPr lang="en-GB" dirty="0" smtClean="0"/>
              <a:t>pain, </a:t>
            </a:r>
            <a:r>
              <a:rPr lang="en-GB" dirty="0"/>
              <a:t>failed to </a:t>
            </a:r>
            <a:r>
              <a:rPr lang="en-GB" dirty="0" smtClean="0"/>
              <a:t>help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smtClean="0"/>
              <a:t>Manifestation </a:t>
            </a:r>
            <a:r>
              <a:rPr lang="en-GB" dirty="0"/>
              <a:t>of compassion is a demanding and tiring </a:t>
            </a:r>
            <a:r>
              <a:rPr lang="en-GB" dirty="0" smtClean="0"/>
              <a:t>process</a:t>
            </a:r>
          </a:p>
          <a:p>
            <a:pPr>
              <a:buFont typeface="Arial" charset="0"/>
              <a:buChar char="•"/>
            </a:pPr>
            <a:r>
              <a:rPr lang="en-GB" dirty="0"/>
              <a:t>T</a:t>
            </a:r>
            <a:r>
              <a:rPr lang="en-GB" dirty="0" smtClean="0"/>
              <a:t>eam </a:t>
            </a:r>
            <a:r>
              <a:rPr lang="en-GB" dirty="0"/>
              <a:t>of nurses try to </a:t>
            </a:r>
            <a:r>
              <a:rPr lang="en-GB" dirty="0" smtClean="0"/>
              <a:t>protect themselves</a:t>
            </a:r>
          </a:p>
          <a:p>
            <a:pPr>
              <a:buFont typeface="Arial" charset="0"/>
              <a:buChar char="•"/>
            </a:pPr>
            <a:r>
              <a:rPr lang="en-GB" dirty="0"/>
              <a:t>Patients are unaware of the existence of such issues.</a:t>
            </a:r>
            <a:endParaRPr lang="sk-SK" dirty="0" smtClean="0"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25863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1714500" y="85725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/>
              <a:t>Post-traumatic </a:t>
            </a:r>
            <a:r>
              <a:rPr lang="en-GB" dirty="0" smtClean="0"/>
              <a:t>Development</a:t>
            </a: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81088"/>
            <a:ext cx="8743950" cy="5340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Each transplantation might not be </a:t>
            </a:r>
            <a:r>
              <a:rPr lang="en-GB" dirty="0" smtClean="0"/>
              <a:t>successful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What </a:t>
            </a:r>
            <a:r>
              <a:rPr lang="en-GB" dirty="0"/>
              <a:t>does success mean</a:t>
            </a:r>
            <a:r>
              <a:rPr lang="en-GB" dirty="0" smtClean="0"/>
              <a:t>?</a:t>
            </a:r>
          </a:p>
          <a:p>
            <a:pPr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/>
              <a:t>A</a:t>
            </a:r>
            <a:r>
              <a:rPr lang="en-GB" dirty="0" smtClean="0"/>
              <a:t>ttitude </a:t>
            </a:r>
            <a:r>
              <a:rPr lang="en-GB" dirty="0"/>
              <a:t>towards their lives have been changed and although the treatment failed</a:t>
            </a:r>
            <a:endParaRPr lang="en-GB" dirty="0" smtClean="0"/>
          </a:p>
          <a:p>
            <a:pPr>
              <a:buFont typeface="Arial" charset="0"/>
              <a:buChar char="•"/>
            </a:pPr>
            <a:endParaRPr lang="en-GB" dirty="0">
              <a:cs typeface="Geneva"/>
            </a:endParaRPr>
          </a:p>
          <a:p>
            <a:pPr>
              <a:buFont typeface="Arial" charset="0"/>
              <a:buChar char="•"/>
            </a:pPr>
            <a:r>
              <a:rPr lang="en-GB" dirty="0" smtClean="0"/>
              <a:t>Transformation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Understanding life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New sense</a:t>
            </a:r>
          </a:p>
          <a:p>
            <a:pPr>
              <a:buFont typeface="Arial" charset="0"/>
              <a:buChar char="•"/>
            </a:pPr>
            <a:endParaRPr lang="en-GB" dirty="0"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70588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1714500" y="85725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</a:t>
            </a:r>
            <a:r>
              <a:rPr lang="en-GB" dirty="0" err="1" smtClean="0"/>
              <a:t>ersonal</a:t>
            </a:r>
            <a:r>
              <a:rPr lang="en-GB" dirty="0" smtClean="0"/>
              <a:t> </a:t>
            </a:r>
            <a:r>
              <a:rPr lang="en-GB" dirty="0"/>
              <a:t>details that I have </a:t>
            </a:r>
            <a:r>
              <a:rPr lang="en-GB" dirty="0" smtClean="0"/>
              <a:t>experienced</a:t>
            </a:r>
            <a:endParaRPr lang="en-US" dirty="0"/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81088"/>
            <a:ext cx="8743950" cy="5340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sk-SK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Published</a:t>
            </a:r>
            <a:r>
              <a:rPr lang="sk-SK" dirty="0" smtClean="0"/>
              <a:t> </a:t>
            </a:r>
            <a:r>
              <a:rPr lang="en-GB" dirty="0" smtClean="0"/>
              <a:t>dissertation</a:t>
            </a:r>
            <a:r>
              <a:rPr lang="en-US" dirty="0" smtClean="0"/>
              <a:t>: </a:t>
            </a:r>
            <a:r>
              <a:rPr lang="en-GB" dirty="0"/>
              <a:t>“Fathers´ </a:t>
            </a:r>
            <a:r>
              <a:rPr lang="en-GB" dirty="0" smtClean="0"/>
              <a:t>pains”</a:t>
            </a: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smtClean="0"/>
              <a:t>Crisis </a:t>
            </a:r>
            <a:r>
              <a:rPr lang="en-GB" dirty="0"/>
              <a:t>in Slovak families and especially the crisis of </a:t>
            </a:r>
            <a:r>
              <a:rPr lang="en-GB" dirty="0" smtClean="0"/>
              <a:t>fatherhood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European </a:t>
            </a:r>
            <a:r>
              <a:rPr lang="en-GB" dirty="0"/>
              <a:t>Association for Cancer </a:t>
            </a:r>
            <a:r>
              <a:rPr lang="en-GB" dirty="0" smtClean="0"/>
              <a:t>Research, Barcelona </a:t>
            </a:r>
            <a:r>
              <a:rPr lang="en-GB" dirty="0"/>
              <a:t>in 2012 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Japanese </a:t>
            </a:r>
            <a:r>
              <a:rPr lang="en-GB" dirty="0"/>
              <a:t>Society of Medical </a:t>
            </a:r>
            <a:r>
              <a:rPr lang="en-GB" dirty="0" smtClean="0"/>
              <a:t>Oncology, Sendai 2013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Teaching </a:t>
            </a:r>
            <a:r>
              <a:rPr lang="en-GB" dirty="0"/>
              <a:t>at two </a:t>
            </a:r>
            <a:r>
              <a:rPr lang="en-GB" dirty="0" smtClean="0"/>
              <a:t>universities, </a:t>
            </a:r>
            <a:r>
              <a:rPr lang="en-GB" dirty="0"/>
              <a:t>U</a:t>
            </a:r>
            <a:r>
              <a:rPr lang="en-GB" dirty="0" smtClean="0"/>
              <a:t>niversity </a:t>
            </a:r>
            <a:r>
              <a:rPr lang="en-GB" dirty="0"/>
              <a:t>pastoral </a:t>
            </a:r>
            <a:r>
              <a:rPr lang="en-GB" dirty="0" smtClean="0"/>
              <a:t>centres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727" y="3701996"/>
            <a:ext cx="3622615" cy="271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59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1714500" y="85725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</a:t>
            </a:r>
            <a:r>
              <a:rPr lang="en-GB" dirty="0" err="1" smtClean="0"/>
              <a:t>ersonal</a:t>
            </a:r>
            <a:r>
              <a:rPr lang="en-GB" dirty="0" smtClean="0"/>
              <a:t> </a:t>
            </a:r>
            <a:r>
              <a:rPr lang="en-GB" dirty="0"/>
              <a:t>details that I have </a:t>
            </a:r>
            <a:r>
              <a:rPr lang="en-GB" dirty="0" smtClean="0"/>
              <a:t>experienced</a:t>
            </a:r>
            <a:endParaRPr lang="en-US" dirty="0"/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81088"/>
            <a:ext cx="8743950" cy="5340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GB" dirty="0" smtClean="0"/>
              <a:t>Highest peak of the Atlantic, 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Pico-del-Teide 3718m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If someone had told me… 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I would have laughed him/her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011046"/>
              </p:ext>
            </p:extLst>
          </p:nvPr>
        </p:nvGraphicFramePr>
        <p:xfrm>
          <a:off x="1243851" y="2960753"/>
          <a:ext cx="6433658" cy="3599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Image" r:id="rId3" imgW="8850600" imgH="4952160" progId="Photoshop.Image.13">
                  <p:embed/>
                </p:oleObj>
              </mc:Choice>
              <mc:Fallback>
                <p:oleObj name="Image" r:id="rId3" imgW="8850600" imgH="49521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3851" y="2960753"/>
                        <a:ext cx="6433658" cy="35993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634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040973"/>
              </p:ext>
            </p:extLst>
          </p:nvPr>
        </p:nvGraphicFramePr>
        <p:xfrm>
          <a:off x="542012" y="1079288"/>
          <a:ext cx="7796452" cy="5325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Image" r:id="rId3" imgW="17066520" imgH="11656800" progId="Photoshop.Image.13">
                  <p:embed/>
                </p:oleObj>
              </mc:Choice>
              <mc:Fallback>
                <p:oleObj name="Image" r:id="rId3" imgW="17066520" imgH="116568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2012" y="1079288"/>
                        <a:ext cx="7796452" cy="5325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0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811348"/>
              </p:ext>
            </p:extLst>
          </p:nvPr>
        </p:nvGraphicFramePr>
        <p:xfrm>
          <a:off x="900042" y="1079288"/>
          <a:ext cx="7080391" cy="526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042" y="1079288"/>
                        <a:ext cx="7080391" cy="5267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931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805460"/>
              </p:ext>
            </p:extLst>
          </p:nvPr>
        </p:nvGraphicFramePr>
        <p:xfrm>
          <a:off x="876989" y="1079288"/>
          <a:ext cx="7126498" cy="5301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8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6989" y="1079288"/>
                        <a:ext cx="7126498" cy="5301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96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462483"/>
              </p:ext>
            </p:extLst>
          </p:nvPr>
        </p:nvGraphicFramePr>
        <p:xfrm>
          <a:off x="824692" y="1079288"/>
          <a:ext cx="7223754" cy="5374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3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4692" y="1079288"/>
                        <a:ext cx="7223754" cy="53741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424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7097990"/>
              </p:ext>
            </p:extLst>
          </p:nvPr>
        </p:nvGraphicFramePr>
        <p:xfrm>
          <a:off x="842589" y="1068414"/>
          <a:ext cx="7195298" cy="5353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8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589" y="1068414"/>
                        <a:ext cx="7195298" cy="5353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298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917708"/>
              </p:ext>
            </p:extLst>
          </p:nvPr>
        </p:nvGraphicFramePr>
        <p:xfrm>
          <a:off x="923026" y="1079288"/>
          <a:ext cx="7180682" cy="534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6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3026" y="1079288"/>
                        <a:ext cx="7180682" cy="534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079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717313"/>
              </p:ext>
            </p:extLst>
          </p:nvPr>
        </p:nvGraphicFramePr>
        <p:xfrm>
          <a:off x="957531" y="1079288"/>
          <a:ext cx="7170945" cy="5334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1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7531" y="1079288"/>
                        <a:ext cx="7170945" cy="5334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06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205694"/>
              </p:ext>
            </p:extLst>
          </p:nvPr>
        </p:nvGraphicFramePr>
        <p:xfrm>
          <a:off x="999121" y="1116595"/>
          <a:ext cx="7180683" cy="534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1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9121" y="1116595"/>
                        <a:ext cx="7180683" cy="534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373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143353"/>
              </p:ext>
            </p:extLst>
          </p:nvPr>
        </p:nvGraphicFramePr>
        <p:xfrm>
          <a:off x="1013169" y="1079288"/>
          <a:ext cx="7152587" cy="5321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3169" y="1079288"/>
                        <a:ext cx="7152587" cy="5321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476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980552"/>
              </p:ext>
            </p:extLst>
          </p:nvPr>
        </p:nvGraphicFramePr>
        <p:xfrm>
          <a:off x="1004648" y="1079288"/>
          <a:ext cx="7169629" cy="5333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1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4648" y="1079288"/>
                        <a:ext cx="7169629" cy="5333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239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93467"/>
              </p:ext>
            </p:extLst>
          </p:nvPr>
        </p:nvGraphicFramePr>
        <p:xfrm>
          <a:off x="999122" y="1079288"/>
          <a:ext cx="7180681" cy="534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5" name="Image" r:id="rId3" imgW="15771240" imgH="11733120" progId="Photoshop.Image.13">
                  <p:embed/>
                </p:oleObj>
              </mc:Choice>
              <mc:Fallback>
                <p:oleObj name="Image" r:id="rId3" imgW="15771240" imgH="1173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9122" y="1079288"/>
                        <a:ext cx="7180681" cy="534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472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446121"/>
              </p:ext>
            </p:extLst>
          </p:nvPr>
        </p:nvGraphicFramePr>
        <p:xfrm>
          <a:off x="913727" y="1079288"/>
          <a:ext cx="7495261" cy="539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9" name="Image" r:id="rId3" imgW="15771240" imgH="11352240" progId="Photoshop.Image.13">
                  <p:embed/>
                </p:oleObj>
              </mc:Choice>
              <mc:Fallback>
                <p:oleObj name="Image" r:id="rId3" imgW="15771240" imgH="113522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3727" y="1079288"/>
                        <a:ext cx="7495261" cy="5395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951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971620"/>
              </p:ext>
            </p:extLst>
          </p:nvPr>
        </p:nvGraphicFramePr>
        <p:xfrm>
          <a:off x="1099450" y="1103975"/>
          <a:ext cx="7309538" cy="5367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3" name="Image" r:id="rId3" imgW="15771240" imgH="11580840" progId="Photoshop.Image.13">
                  <p:embed/>
                </p:oleObj>
              </mc:Choice>
              <mc:Fallback>
                <p:oleObj name="Image" r:id="rId3" imgW="15771240" imgH="115808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9450" y="1103975"/>
                        <a:ext cx="7309538" cy="5367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73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885980"/>
              </p:ext>
            </p:extLst>
          </p:nvPr>
        </p:nvGraphicFramePr>
        <p:xfrm>
          <a:off x="1155939" y="1079288"/>
          <a:ext cx="7169629" cy="5264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Image" r:id="rId3" imgW="15771240" imgH="11580840" progId="Photoshop.Image.13">
                  <p:embed/>
                </p:oleObj>
              </mc:Choice>
              <mc:Fallback>
                <p:oleObj name="Image" r:id="rId3" imgW="15771240" imgH="115808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5939" y="1079288"/>
                        <a:ext cx="7169629" cy="5264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43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2008726" y="272838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Fathers</a:t>
            </a:r>
            <a:r>
              <a:rPr lang="en-GB" dirty="0"/>
              <a:t>´ </a:t>
            </a:r>
            <a:r>
              <a:rPr lang="en-GB" dirty="0" smtClean="0"/>
              <a:t>pains</a:t>
            </a:r>
          </a:p>
          <a:p>
            <a:r>
              <a:rPr lang="en-GB" dirty="0"/>
              <a:t>14 challenging and traumatic cases</a:t>
            </a:r>
          </a:p>
          <a:p>
            <a:endParaRPr lang="sk-SK" dirty="0">
              <a:cs typeface="Geneva"/>
            </a:endParaRPr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79288"/>
            <a:ext cx="8743950" cy="53421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989952"/>
              </p:ext>
            </p:extLst>
          </p:nvPr>
        </p:nvGraphicFramePr>
        <p:xfrm>
          <a:off x="951880" y="1079288"/>
          <a:ext cx="7275165" cy="534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1" name="Image" r:id="rId3" imgW="15771240" imgH="11580840" progId="Photoshop.Image.13">
                  <p:embed/>
                </p:oleObj>
              </mc:Choice>
              <mc:Fallback>
                <p:oleObj name="Image" r:id="rId3" imgW="15771240" imgH="115808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1880" y="1079288"/>
                        <a:ext cx="7275165" cy="534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162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Slovak EBMT</a:t>
            </a:r>
            <a:endParaRPr lang="sk-S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GB" dirty="0" smtClean="0"/>
          </a:p>
          <a:p>
            <a:r>
              <a:rPr lang="en-GB" dirty="0" smtClean="0"/>
              <a:t>Mediator </a:t>
            </a:r>
            <a:r>
              <a:rPr lang="en-GB" dirty="0"/>
              <a:t>in social counselling and </a:t>
            </a:r>
            <a:r>
              <a:rPr lang="en-GB" dirty="0" smtClean="0"/>
              <a:t>assistance</a:t>
            </a:r>
          </a:p>
          <a:p>
            <a:endParaRPr lang="en-GB" dirty="0" smtClean="0"/>
          </a:p>
          <a:p>
            <a:r>
              <a:rPr lang="en-GB" dirty="0"/>
              <a:t>P</a:t>
            </a:r>
            <a:r>
              <a:rPr lang="en-GB" dirty="0" smtClean="0"/>
              <a:t>sychological assistance</a:t>
            </a:r>
          </a:p>
          <a:p>
            <a:endParaRPr lang="en-GB" dirty="0" smtClean="0"/>
          </a:p>
          <a:p>
            <a:r>
              <a:rPr lang="en-GB" dirty="0"/>
              <a:t>V</a:t>
            </a:r>
            <a:r>
              <a:rPr lang="en-GB" dirty="0" smtClean="0"/>
              <a:t>isits </a:t>
            </a:r>
            <a:r>
              <a:rPr lang="en-GB" dirty="0"/>
              <a:t>and meetings with cured patients or sharing and the staff </a:t>
            </a:r>
            <a:r>
              <a:rPr lang="en-GB" dirty="0" smtClean="0"/>
              <a:t>education</a:t>
            </a:r>
          </a:p>
          <a:p>
            <a:endParaRPr lang="en-GB" dirty="0" smtClean="0"/>
          </a:p>
          <a:p>
            <a:r>
              <a:rPr lang="en-GB" dirty="0" smtClean="0"/>
              <a:t>Relaxation camps</a:t>
            </a:r>
          </a:p>
          <a:p>
            <a:endParaRPr lang="en-GB" dirty="0" smtClean="0"/>
          </a:p>
          <a:p>
            <a:r>
              <a:rPr lang="en-GB" dirty="0"/>
              <a:t>L</a:t>
            </a:r>
            <a:r>
              <a:rPr lang="en-GB" dirty="0" smtClean="0"/>
              <a:t>ectures </a:t>
            </a:r>
          </a:p>
          <a:p>
            <a:endParaRPr lang="en-GB" dirty="0" smtClean="0"/>
          </a:p>
          <a:p>
            <a:r>
              <a:rPr lang="en-GB" dirty="0" smtClean="0"/>
              <a:t>Physiotherapeutic treatment</a:t>
            </a:r>
          </a:p>
          <a:p>
            <a:endParaRPr lang="en-GB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76" y="4124360"/>
            <a:ext cx="4212352" cy="23713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66" y="932754"/>
            <a:ext cx="4106758" cy="118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2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1714500" y="85725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Published </a:t>
            </a:r>
            <a:r>
              <a:rPr lang="en-GB" dirty="0"/>
              <a:t>on the website </a:t>
            </a:r>
            <a:r>
              <a:rPr lang="en-GB" dirty="0" smtClean="0"/>
              <a:t>ebmt.sk </a:t>
            </a:r>
            <a:endParaRPr lang="sk-SK" dirty="0"/>
          </a:p>
          <a:p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81088"/>
            <a:ext cx="8743950" cy="5340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When it all began I thought</a:t>
            </a:r>
            <a:r>
              <a:rPr lang="en-GB" dirty="0" smtClean="0"/>
              <a:t>...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I </a:t>
            </a:r>
            <a:r>
              <a:rPr lang="en-GB" dirty="0"/>
              <a:t>will never forget about </a:t>
            </a:r>
            <a:r>
              <a:rPr lang="en-GB" dirty="0" smtClean="0"/>
              <a:t>the… 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/>
              <a:t>Thanks to the disease I have learnt that </a:t>
            </a:r>
            <a:r>
              <a:rPr lang="en-GB" dirty="0" smtClean="0"/>
              <a:t>...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/>
              <a:t>So, if there were no trouble </a:t>
            </a:r>
            <a:r>
              <a:rPr lang="en-GB" dirty="0" smtClean="0"/>
              <a:t>I…</a:t>
            </a:r>
          </a:p>
          <a:p>
            <a:pPr>
              <a:buFont typeface="Arial" charset="0"/>
              <a:buChar char="•"/>
            </a:pPr>
            <a:endParaRPr lang="en-GB" dirty="0" smtClean="0">
              <a:cs typeface="Geneva"/>
            </a:endParaRPr>
          </a:p>
          <a:p>
            <a:pPr>
              <a:buFont typeface="Arial" charset="0"/>
              <a:buChar char="•"/>
            </a:pPr>
            <a:endParaRPr lang="en-GB" dirty="0">
              <a:cs typeface="Geneva"/>
            </a:endParaRPr>
          </a:p>
          <a:p>
            <a:pPr>
              <a:buFont typeface="Arial" charset="0"/>
              <a:buChar char="•"/>
            </a:pPr>
            <a:r>
              <a:rPr lang="en-GB" dirty="0"/>
              <a:t>My message for the new and forthcoming </a:t>
            </a:r>
            <a:r>
              <a:rPr lang="en-GB" dirty="0" smtClean="0"/>
              <a:t>patients…</a:t>
            </a:r>
            <a:endParaRPr lang="sk-SK" dirty="0" smtClean="0"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351719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ce réservé du texte 6"/>
          <p:cNvSpPr>
            <a:spLocks noGrp="1"/>
          </p:cNvSpPr>
          <p:nvPr>
            <p:ph type="body" sz="quarter" idx="13"/>
          </p:nvPr>
        </p:nvSpPr>
        <p:spPr bwMode="auto">
          <a:xfrm>
            <a:off x="471488" y="6570663"/>
            <a:ext cx="7937500" cy="287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smtClean="0">
              <a:latin typeface="Arial" charset="0"/>
              <a:cs typeface="Arial" charset="0"/>
            </a:endParaRPr>
          </a:p>
        </p:txBody>
      </p:sp>
      <p:sp>
        <p:nvSpPr>
          <p:cNvPr id="12290" name="Espace réservé du texte 5"/>
          <p:cNvSpPr>
            <a:spLocks noGrp="1"/>
          </p:cNvSpPr>
          <p:nvPr>
            <p:ph type="body" sz="quarter" idx="12"/>
          </p:nvPr>
        </p:nvSpPr>
        <p:spPr bwMode="auto">
          <a:xfrm>
            <a:off x="1714500" y="85725"/>
            <a:ext cx="7221538" cy="88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cs typeface="Geneva"/>
              </a:rPr>
              <a:t> </a:t>
            </a:r>
            <a:endParaRPr lang="sk-SK" dirty="0" smtClean="0">
              <a:cs typeface="Geneva"/>
            </a:endParaRPr>
          </a:p>
        </p:txBody>
      </p:sp>
      <p:sp>
        <p:nvSpPr>
          <p:cNvPr id="12291" name="Espace réservé du texte 4"/>
          <p:cNvSpPr>
            <a:spLocks noGrp="1"/>
          </p:cNvSpPr>
          <p:nvPr>
            <p:ph type="body" sz="quarter" idx="11"/>
          </p:nvPr>
        </p:nvSpPr>
        <p:spPr bwMode="auto">
          <a:xfrm>
            <a:off x="217488" y="1081088"/>
            <a:ext cx="8743950" cy="5340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endParaRPr lang="en-US" sz="1600" dirty="0">
              <a:cs typeface="Geneva"/>
            </a:endParaRPr>
          </a:p>
          <a:p>
            <a:pPr marL="0" indent="0" algn="ctr">
              <a:buNone/>
            </a:pPr>
            <a:endParaRPr lang="en-US" sz="1600" dirty="0" smtClean="0">
              <a:cs typeface="Geneva"/>
            </a:endParaRPr>
          </a:p>
          <a:p>
            <a:pPr marL="0" indent="0" algn="ctr">
              <a:buNone/>
            </a:pPr>
            <a:r>
              <a:rPr lang="en-US" sz="4000" dirty="0" smtClean="0">
                <a:cs typeface="Geneva"/>
              </a:rPr>
              <a:t> </a:t>
            </a:r>
          </a:p>
          <a:p>
            <a:pPr marL="0" indent="0" algn="ctr">
              <a:buNone/>
            </a:pPr>
            <a:endParaRPr lang="en-US" sz="4000" dirty="0" smtClean="0">
              <a:cs typeface="Geneva"/>
            </a:endParaRPr>
          </a:p>
          <a:p>
            <a:pPr marL="0" indent="0" algn="ctr">
              <a:buNone/>
            </a:pPr>
            <a:r>
              <a:rPr lang="en-US" sz="4000" dirty="0" smtClean="0">
                <a:cs typeface="Geneva"/>
              </a:rPr>
              <a:t>Thank </a:t>
            </a:r>
            <a:r>
              <a:rPr lang="en-US" sz="4000" dirty="0">
                <a:cs typeface="Geneva"/>
              </a:rPr>
              <a:t>you for your </a:t>
            </a:r>
            <a:r>
              <a:rPr lang="en-US" sz="4000" dirty="0" smtClean="0">
                <a:cs typeface="Geneva"/>
              </a:rPr>
              <a:t>attention.</a:t>
            </a:r>
            <a:endParaRPr lang="sk-SK" sz="4000" dirty="0" smtClean="0"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281956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BMT 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EBMT Template">
      <a:majorFont>
        <a:latin typeface=""/>
        <a:ea typeface="Geneva"/>
        <a:cs typeface=""/>
      </a:majorFont>
      <a:minorFont>
        <a:latin typeface=""/>
        <a:ea typeface="Geneva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3243</TotalTime>
  <Words>483</Words>
  <Application>Microsoft Office PowerPoint</Application>
  <PresentationFormat>On-screen Show (4:3)</PresentationFormat>
  <Paragraphs>160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Courier New</vt:lpstr>
      <vt:lpstr>Geneva</vt:lpstr>
      <vt:lpstr>1_EBMT Template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Mélanie Chaboissier</dc:creator>
  <cp:lastModifiedBy>pc</cp:lastModifiedBy>
  <cp:revision>158</cp:revision>
  <dcterms:created xsi:type="dcterms:W3CDTF">2012-02-11T15:36:13Z</dcterms:created>
  <dcterms:modified xsi:type="dcterms:W3CDTF">2015-04-30T15:11:00Z</dcterms:modified>
</cp:coreProperties>
</file>